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49"/>
  </p:handoutMasterIdLst>
  <p:sldIdLst>
    <p:sldId id="332" r:id="rId10"/>
    <p:sldId id="319" r:id="rId12"/>
    <p:sldId id="321" r:id="rId13"/>
    <p:sldId id="322" r:id="rId14"/>
    <p:sldId id="333" r:id="rId15"/>
    <p:sldId id="334" r:id="rId16"/>
    <p:sldId id="335" r:id="rId17"/>
    <p:sldId id="337" r:id="rId18"/>
    <p:sldId id="338" r:id="rId19"/>
    <p:sldId id="339" r:id="rId20"/>
    <p:sldId id="341" r:id="rId21"/>
    <p:sldId id="342" r:id="rId22"/>
    <p:sldId id="343" r:id="rId23"/>
    <p:sldId id="344" r:id="rId24"/>
    <p:sldId id="346" r:id="rId25"/>
    <p:sldId id="347" r:id="rId26"/>
    <p:sldId id="349" r:id="rId27"/>
    <p:sldId id="350" r:id="rId28"/>
    <p:sldId id="351" r:id="rId29"/>
    <p:sldId id="353" r:id="rId30"/>
    <p:sldId id="355" r:id="rId31"/>
    <p:sldId id="356" r:id="rId32"/>
    <p:sldId id="361" r:id="rId33"/>
    <p:sldId id="362" r:id="rId34"/>
    <p:sldId id="363" r:id="rId35"/>
    <p:sldId id="364" r:id="rId36"/>
    <p:sldId id="365" r:id="rId37"/>
    <p:sldId id="366" r:id="rId38"/>
    <p:sldId id="368" r:id="rId39"/>
    <p:sldId id="369" r:id="rId40"/>
    <p:sldId id="370" r:id="rId41"/>
    <p:sldId id="372" r:id="rId42"/>
    <p:sldId id="373" r:id="rId43"/>
    <p:sldId id="374" r:id="rId44"/>
    <p:sldId id="376" r:id="rId45"/>
    <p:sldId id="377" r:id="rId46"/>
    <p:sldId id="276" r:id="rId47"/>
    <p:sldId id="306" r:id="rId48"/>
  </p:sldIdLst>
  <p:sldSz cx="12192000" cy="6858000"/>
  <p:notesSz cx="6858000" cy="9144000"/>
  <p:embeddedFontLst>
    <p:embeddedFont>
      <p:font typeface="微软雅黑" panose="020B0503020204020204" pitchFamily="34" charset="-122"/>
      <p:regular r:id="rId53"/>
    </p:embeddedFont>
    <p:embeddedFont>
      <p:font typeface="方正粗黑宋简体" panose="02000000000000000000" charset="-122"/>
      <p:regular r:id="rId54"/>
    </p:embeddedFont>
    <p:embeddedFont>
      <p:font typeface="黑体" panose="02010609060101010101" charset="-122"/>
      <p:regular r:id="rId55"/>
    </p:embeddedFont>
    <p:embeddedFont>
      <p:font typeface="等线" panose="02010600030101010101" charset="-122"/>
      <p:regular r:id="rId56"/>
    </p:embeddedFont>
    <p:embeddedFont>
      <p:font typeface="等线 Light" panose="02010600030101010101" charset="-122"/>
      <p:regular r:id="rId57"/>
    </p:embeddedFont>
    <p:embeddedFont>
      <p:font typeface="Calibri" panose="020F0502020204030204" charset="0"/>
      <p:regular r:id="rId58"/>
      <p:bold r:id="rId59"/>
      <p:italic r:id="rId60"/>
      <p:boldItalic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2" Type="http://schemas.openxmlformats.org/officeDocument/2006/relationships/tags" Target="tags/tag5.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Master" Target="slideMasters/slideMaster5.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zh-CN" sz="3600" b="1">
                <a:solidFill>
                  <a:schemeClr val="tx1">
                    <a:lumMod val="75000"/>
                    <a:lumOff val="25000"/>
                  </a:schemeClr>
                </a:solidFill>
                <a:latin typeface="黑体" panose="02010609060101010101" charset="-122"/>
                <a:ea typeface="黑体" panose="02010609060101010101" charset="-122"/>
              </a:rPr>
              <a:t>化学</a:t>
            </a:r>
            <a:endParaRPr lang="zh-CN" altLang="zh-CN"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92150" y="923925"/>
            <a:ext cx="10843260" cy="52000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情境素材建议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有关化学发现的故事：电离理论的建立、元素周期律的发展、原电池的发现、氯气的发现、人工合成尿素、工业合成氨、青蒿素的提取等。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有关理论、模型不断发展的史实：苯分子结构、原子结构模型、氧化还原反应理论等。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化学研究技术及应用：波谱、色谱、</a:t>
            </a:r>
            <a:r>
              <a:rPr lang="en-US" altLang="zh-CN" sz="2400">
                <a:latin typeface="宋体" panose="02010600030101010101" pitchFamily="2" charset="-122"/>
                <a:ea typeface="宋体" panose="02010600030101010101" pitchFamily="2" charset="-122"/>
                <a:cs typeface="宋体" panose="02010600030101010101" pitchFamily="2" charset="-122"/>
              </a:rPr>
              <a:t>X</a:t>
            </a:r>
            <a:r>
              <a:rPr lang="zh-CN" altLang="en-US" sz="2400">
                <a:latin typeface="宋体" panose="02010600030101010101" pitchFamily="2" charset="-122"/>
                <a:ea typeface="宋体" panose="02010600030101010101" pitchFamily="2" charset="-122"/>
                <a:cs typeface="宋体" panose="02010600030101010101" pitchFamily="2" charset="-122"/>
              </a:rPr>
              <a:t>射线衍射、飞秒化学、原子示踪技术等；</a:t>
            </a:r>
            <a:r>
              <a:rPr lang="zh-CN" altLang="en-US" sz="2400">
                <a:latin typeface="宋体" panose="02010600030101010101" pitchFamily="2" charset="-122"/>
                <a:ea typeface="宋体" panose="02010600030101010101" pitchFamily="2" charset="-122"/>
                <a:cs typeface="宋体" panose="02010600030101010101" pitchFamily="2" charset="-122"/>
              </a:rPr>
              <a:t>汽车尾气中氮氧化物等污染物的测定、食物中亚硝酸盐等含量的测定等。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改革开放以来我国化学科学研究的重要成果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化学科学与技术在建设创新型国家方面作出贡献的事例。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784860" y="428625"/>
            <a:ext cx="10750550" cy="645160"/>
          </a:xfrm>
          <a:prstGeom prst="rect">
            <a:avLst/>
          </a:prstGeom>
          <a:noFill/>
        </p:spPr>
        <p:txBody>
          <a:bodyPr wrap="square" rtlCol="0">
            <a:spAutoFit/>
          </a:bodyPr>
          <a:lstStyle/>
          <a:p>
            <a:pPr algn="ct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a:t>
            </a:r>
            <a:r>
              <a:rPr lang="en-US" altLang="zh-CN"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常见的无机物及其应用</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934210"/>
            <a:ext cx="10750550" cy="45142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2.1 </a:t>
            </a:r>
            <a:r>
              <a:rPr lang="zh-CN" altLang="en-US" sz="2800" b="1">
                <a:latin typeface="宋体" panose="02010600030101010101" pitchFamily="2" charset="-122"/>
                <a:ea typeface="宋体" panose="02010600030101010101" pitchFamily="2" charset="-122"/>
                <a:cs typeface="宋体" panose="02010600030101010101" pitchFamily="2" charset="-122"/>
              </a:rPr>
              <a:t>元素与物质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认识元素可以组成</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不同种类</a:t>
            </a:r>
            <a:r>
              <a:rPr lang="zh-CN" altLang="en-US" sz="2400">
                <a:latin typeface="宋体" panose="02010600030101010101" pitchFamily="2" charset="-122"/>
                <a:ea typeface="宋体" panose="02010600030101010101" pitchFamily="2" charset="-122"/>
                <a:cs typeface="宋体" panose="02010600030101010101" pitchFamily="2" charset="-122"/>
              </a:rPr>
              <a:t>的物质，根据物质的组成和性质可以对物质进行分类；同类物质具有相似的性质，一定条件下各类物质可以相互转化；认识元素在物质中可以具有不同价态，</a:t>
            </a:r>
            <a:r>
              <a:rPr lang="zh-CN" altLang="en-US" sz="2400">
                <a:latin typeface="宋体" panose="02010600030101010101" pitchFamily="2" charset="-122"/>
                <a:ea typeface="宋体" panose="02010600030101010101" pitchFamily="2" charset="-122"/>
                <a:cs typeface="宋体" panose="02010600030101010101" pitchFamily="2" charset="-122"/>
              </a:rPr>
              <a:t>可通过氧化还原反应实现含有不同价态同种元素的物质的相互转化。认识胶体是一种常见的分散系。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1326515"/>
            <a:ext cx="406400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内容要求】</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0090" y="1081405"/>
            <a:ext cx="10815320" cy="39338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2.2 </a:t>
            </a:r>
            <a:r>
              <a:rPr lang="zh-CN" altLang="en-US" sz="2800" b="1">
                <a:latin typeface="宋体" panose="02010600030101010101" pitchFamily="2" charset="-122"/>
                <a:ea typeface="宋体" panose="02010600030101010101" pitchFamily="2" charset="-122"/>
                <a:cs typeface="宋体" panose="02010600030101010101" pitchFamily="2" charset="-122"/>
              </a:rPr>
              <a:t>氧化还原反应</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认识有化合价变化的反应是氧化还原反应，了解氧化还原反应的本质是电子的转移，知道常见的氧化剂和还原剂。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2.3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电离与离子反应</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认识酸、碱、盐等电解质在水溶液中或熔融状态下能发生电离。通过实验事实认识离子反应及其发生的条件，了解常见离子的检验方法。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4370" y="951865"/>
            <a:ext cx="10861040" cy="4728845"/>
          </a:xfrm>
          <a:prstGeom prst="rect">
            <a:avLst/>
          </a:prstGeom>
          <a:noFill/>
        </p:spPr>
        <p:txBody>
          <a:bodyPr wrap="square" rtlCol="0">
            <a:noAutofit/>
          </a:bodyPr>
          <a:p>
            <a:pPr indent="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2.4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金属及其化合物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结合真实情境中的应用实例或通过实验探究，了解钠、铁及其重要化合物的主要性质，了解这些物质在生产、生活中的应用。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2.5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非金属及其化合物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认识酸、碱、盐等电解质在水溶液中或熔融状态下能发生电离。通过实验事实认识离子反应及其发生的条件，了解常见离子的检验方法。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83260" y="753745"/>
            <a:ext cx="10852150" cy="56813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2.6 </a:t>
            </a:r>
            <a:r>
              <a:rPr lang="zh-CN" altLang="en-US" sz="2800" b="1">
                <a:latin typeface="宋体" panose="02010600030101010101" pitchFamily="2" charset="-122"/>
                <a:ea typeface="宋体" panose="02010600030101010101" pitchFamily="2" charset="-122"/>
                <a:cs typeface="宋体" panose="02010600030101010101" pitchFamily="2" charset="-122"/>
              </a:rPr>
              <a:t>物质性质及物质转化的价值</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结合实例认识金属、非金属及其化合物的多样性，了解通过化学反应可以探索物质性质、实现物质转化，认识物质及其转化在促进社会文明进步、自然资源综合利用和环境保护中的重要价值。</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2.7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学生必做实验</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铁及其化合物的性质。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不同价态含硫物质的转化。</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用化学沉淀法去除粗盐中的杂质离子。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052320"/>
            <a:ext cx="10656570" cy="43827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教学策略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发挥核心概念对元素化合物学习的指导作用。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重视开展高水平的实验探究活动。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紧密联系生产和生活实际，</a:t>
            </a:r>
            <a:r>
              <a:rPr lang="zh-CN" altLang="en-US" sz="2400">
                <a:latin typeface="宋体" panose="02010600030101010101" pitchFamily="2" charset="-122"/>
                <a:ea typeface="宋体" panose="02010600030101010101" pitchFamily="2" charset="-122"/>
                <a:cs typeface="宋体" panose="02010600030101010101" pitchFamily="2" charset="-122"/>
              </a:rPr>
              <a:t>创设丰富多样的真实问题情境。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鼓励使用多样化的教学方式和学习途径。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1395095"/>
            <a:ext cx="406400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【教学提示</a:t>
            </a:r>
            <a:r>
              <a:rPr lang="zh-CN" altLang="en-US" sz="2800" b="1">
                <a:solidFill>
                  <a:srgbClr val="FF0000"/>
                </a:solidFill>
                <a:latin typeface="黑体" panose="02010609060101010101" charset="-122"/>
                <a:ea typeface="黑体" panose="02010609060101010101" charset="-122"/>
              </a:rPr>
              <a:t>】</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38175" y="753110"/>
                <a:ext cx="10880725" cy="58534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学习活动建议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latinLnBrk="1">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实验及探究活动：胶体的丁达尔实验；电解质的电离；探究溶液中离子反应的实质及发生条件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测定电流或溶液电导率的变化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；氧化还原反应本质的探究；过氧化氢的氧化性</a:t>
                </a:r>
                <a:r>
                  <a:rPr 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还原性的探究；金属钠的性质；碳酸钠与碳酸氢钠性质的比较；铁及其化合物的性质实验；氢氧化亚铁的制备；氯气的制备及性质；氯水的性质及成分探究；氨气的制备及性质；铵盐的性质；浓、稀硝酸的性质；氮氧化物的性质与转化；二氧化硫的性质；浓硫酸的性质；溶液中</a:t>
                </a:r>
                <a14:m>
                  <m:oMath xmlns:m="http://schemas.openxmlformats.org/officeDocument/2006/math">
                    <m:sSup>
                      <m:sSupPr>
                        <m:ctrlPr>
                          <a:rPr lang="en-US" altLang="zh-CN" sz="2400">
                            <a:latin typeface="Cambria Math" panose="02040503050406030204" charset="0"/>
                            <a:ea typeface="宋体" panose="02010600030101010101" pitchFamily="2" charset="-122"/>
                            <a:cs typeface="Cambria Math" panose="02040503050406030204" charset="0"/>
                          </a:rPr>
                        </m:ctrlPr>
                      </m:sSupPr>
                      <m:e>
                        <m:r>
                          <m:rPr>
                            <m:sty m:val="p"/>
                          </m:rPr>
                          <a:rPr lang="en-US" altLang="zh-CN" sz="2400">
                            <a:latin typeface="Cambria Math" panose="02040503050406030204" charset="0"/>
                            <a:ea typeface="宋体" panose="02010600030101010101" pitchFamily="2" charset="-122"/>
                            <a:cs typeface="Cambria Math" panose="02040503050406030204" charset="0"/>
                          </a:rPr>
                          <m:t>Fe</m:t>
                        </m:r>
                      </m:e>
                      <m:sup>
                        <m:r>
                          <a:rPr lang="en-US" altLang="zh-CN" sz="2400">
                            <a:latin typeface="Cambria Math" panose="02040503050406030204" charset="0"/>
                            <a:ea typeface="宋体" panose="02010600030101010101" pitchFamily="2" charset="-122"/>
                            <a:cs typeface="Cambria Math" panose="02040503050406030204" charset="0"/>
                          </a:rPr>
                          <m:t>3</m:t>
                        </m:r>
                        <m:r>
                          <a:rPr lang="en-US" altLang="zh-CN" sz="2400">
                            <a:latin typeface="Cambria Math" panose="02040503050406030204" charset="0"/>
                            <a:ea typeface="宋体" panose="02010600030101010101" pitchFamily="2" charset="-122"/>
                            <a:cs typeface="Cambria Math" panose="02040503050406030204" charset="0"/>
                          </a:rPr>
                          <m:t>+</m:t>
                        </m:r>
                      </m:sup>
                    </m:sSup>
                  </m:oMath>
                </a14:m>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rPr>
                          <m:t>NH</m:t>
                        </m:r>
                      </m:e>
                      <m:sub>
                        <m:r>
                          <a:rPr lang="en-US" altLang="zh-CN" sz="2400">
                            <a:latin typeface="Cambria Math" panose="02040503050406030204" charset="0"/>
                            <a:ea typeface="宋体" panose="02010600030101010101" pitchFamily="2" charset="-122"/>
                            <a:cs typeface="Cambria Math" panose="02040503050406030204" charset="0"/>
                          </a:rPr>
                          <m:t>4</m:t>
                        </m:r>
                      </m:sub>
                      <m:sup>
                        <m:r>
                          <a:rPr lang="en-US" altLang="zh-CN" sz="2400">
                            <a:latin typeface="Cambria Math" panose="02040503050406030204" charset="0"/>
                            <a:ea typeface="宋体" panose="02010600030101010101" pitchFamily="2" charset="-122"/>
                            <a:cs typeface="Cambria Math" panose="02040503050406030204" charset="0"/>
                          </a:rPr>
                          <m:t>+</m:t>
                        </m:r>
                      </m:sup>
                    </m:sSubSup>
                  </m:oMath>
                </a14:m>
                <a:r>
                  <a:rPr lang="zh-CN" altLang="en-US" sz="24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rPr>
                          <m:t>CO</m:t>
                        </m:r>
                      </m:e>
                      <m:sub>
                        <m:r>
                          <a:rPr lang="en-US" altLang="zh-CN" sz="2400">
                            <a:latin typeface="Cambria Math" panose="02040503050406030204" charset="0"/>
                            <a:ea typeface="宋体" panose="02010600030101010101" pitchFamily="2" charset="-122"/>
                            <a:cs typeface="Cambria Math" panose="02040503050406030204" charset="0"/>
                          </a:rPr>
                          <m:t>3</m:t>
                        </m:r>
                      </m:sub>
                      <m:sup>
                        <m:r>
                          <a:rPr lang="en-US" altLang="zh-CN" sz="2400">
                            <a:latin typeface="Cambria Math" panose="02040503050406030204" charset="0"/>
                            <a:ea typeface="宋体" panose="02010600030101010101" pitchFamily="2" charset="-122"/>
                            <a:cs typeface="Cambria Math" panose="02040503050406030204" charset="0"/>
                          </a:rPr>
                          <m:t>2</m:t>
                        </m:r>
                        <m:r>
                          <a:rPr lang="en-US" altLang="zh-CN" sz="2400">
                            <a:latin typeface="Cambria Math" panose="02040503050406030204" charset="0"/>
                            <a:ea typeface="宋体" panose="02010600030101010101" pitchFamily="2" charset="-122"/>
                            <a:cs typeface="Cambria Math" panose="02040503050406030204" charset="0"/>
                          </a:rPr>
                          <m:t>−</m:t>
                        </m:r>
                      </m:sup>
                    </m:sSubSup>
                  </m:oMath>
                </a14:m>
                <a:r>
                  <a:rPr lang="zh-CN" altLang="en-US" sz="24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p>
                      <m:sSupPr>
                        <m:ctrlPr>
                          <a:rPr lang="en-US" altLang="zh-CN" sz="2400">
                            <a:latin typeface="Cambria Math" panose="02040503050406030204" charset="0"/>
                            <a:ea typeface="宋体" panose="02010600030101010101" pitchFamily="2" charset="-122"/>
                            <a:cs typeface="Cambria Math" panose="02040503050406030204" charset="0"/>
                          </a:rPr>
                        </m:ctrlPr>
                      </m:sSupPr>
                      <m:e>
                        <m:r>
                          <m:rPr>
                            <m:sty m:val="p"/>
                          </m:rPr>
                          <a:rPr lang="en-US" altLang="zh-CN" sz="2400">
                            <a:latin typeface="Cambria Math" panose="02040503050406030204" charset="0"/>
                            <a:ea typeface="宋体" panose="02010600030101010101" pitchFamily="2" charset="-122"/>
                            <a:cs typeface="Cambria Math" panose="02040503050406030204" charset="0"/>
                          </a:rPr>
                          <m:t>Cl</m:t>
                        </m:r>
                      </m:e>
                      <m:sup>
                        <m:r>
                          <a:rPr lang="en-US" altLang="zh-CN" sz="2400">
                            <a:latin typeface="Cambria Math" panose="02040503050406030204" charset="0"/>
                            <a:ea typeface="宋体" panose="02010600030101010101" pitchFamily="2" charset="-122"/>
                            <a:cs typeface="Cambria Math" panose="02040503050406030204" charset="0"/>
                          </a:rPr>
                          <m:t>−</m:t>
                        </m:r>
                      </m:sup>
                    </m:sSup>
                  </m:oMath>
                </a14:m>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bSup>
                      <m:sSubSupPr>
                        <m:ctrlPr>
                          <a:rPr lang="en-US" altLang="zh-CN" sz="2400">
                            <a:latin typeface="Cambria Math" panose="02040503050406030204" charset="0"/>
                            <a:ea typeface="宋体" panose="02010600030101010101" pitchFamily="2" charset="-122"/>
                            <a:cs typeface="Cambria Math" panose="02040503050406030204" charset="0"/>
                          </a:rPr>
                        </m:ctrlPr>
                      </m:sSubSupPr>
                      <m:e>
                        <m:r>
                          <m:rPr>
                            <m:sty m:val="p"/>
                          </m:rPr>
                          <a:rPr lang="en-US" altLang="zh-CN" sz="2400">
                            <a:latin typeface="Cambria Math" panose="02040503050406030204" charset="0"/>
                            <a:ea typeface="宋体" panose="02010600030101010101" pitchFamily="2" charset="-122"/>
                            <a:cs typeface="Cambria Math" panose="02040503050406030204" charset="0"/>
                          </a:rPr>
                          <m:t>SO</m:t>
                        </m:r>
                      </m:e>
                      <m:sub>
                        <m:r>
                          <a:rPr lang="en-US" altLang="zh-CN" sz="2400">
                            <a:latin typeface="Cambria Math" panose="02040503050406030204" charset="0"/>
                            <a:ea typeface="宋体" panose="02010600030101010101" pitchFamily="2" charset="-122"/>
                            <a:cs typeface="Cambria Math" panose="02040503050406030204" charset="0"/>
                          </a:rPr>
                          <m:t>4</m:t>
                        </m:r>
                      </m:sub>
                      <m:sup>
                        <m:r>
                          <a:rPr lang="en-US" altLang="zh-CN" sz="2400">
                            <a:latin typeface="Cambria Math" panose="02040503050406030204" charset="0"/>
                            <a:ea typeface="宋体" panose="02010600030101010101" pitchFamily="2" charset="-122"/>
                            <a:cs typeface="Cambria Math" panose="02040503050406030204" charset="0"/>
                          </a:rPr>
                          <m:t>2</m:t>
                        </m:r>
                        <m:r>
                          <a:rPr lang="en-US" altLang="zh-CN" sz="2400">
                            <a:latin typeface="Cambria Math" panose="02040503050406030204" charset="0"/>
                            <a:ea typeface="宋体" panose="02010600030101010101" pitchFamily="2" charset="-122"/>
                            <a:cs typeface="Cambria Math" panose="02040503050406030204" charset="0"/>
                          </a:rPr>
                          <m:t>−</m:t>
                        </m:r>
                      </m:sup>
                    </m:sSubSup>
                  </m:oMath>
                </a14:m>
                <a:r>
                  <a:rPr lang="zh-CN" altLang="en-US" sz="2400">
                    <a:latin typeface="宋体" panose="02010600030101010101" pitchFamily="2" charset="-122"/>
                    <a:ea typeface="宋体" panose="02010600030101010101" pitchFamily="2" charset="-122"/>
                    <a:cs typeface="宋体" panose="02010600030101010101" pitchFamily="2" charset="-122"/>
                  </a:rPr>
                  <a:t>等离子的检验；</a:t>
                </a:r>
                <a:r>
                  <a:rPr lang="zh-CN" altLang="en-US" sz="2400">
                    <a:latin typeface="宋体" panose="02010600030101010101" pitchFamily="2" charset="-122"/>
                    <a:ea typeface="宋体" panose="02010600030101010101" pitchFamily="2" charset="-122"/>
                    <a:cs typeface="宋体" panose="02010600030101010101" pitchFamily="2" charset="-122"/>
                  </a:rPr>
                  <a:t>用化学沉淀法去除粗盐中的杂质离子。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latinLnBrk="1">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调查与交流讨论：从含硫、氮物质的性质及转化的视角分析酸雨和雾霾的成因、危害与防治；调查水体重金属污染及富营养化的危害与防治；讨论日常生活中含氯化合物的保存与使用。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latinLnBrk="1">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38175" y="753110"/>
                <a:ext cx="10880725" cy="5853430"/>
              </a:xfrm>
              <a:prstGeom prst="rect">
                <a:avLst/>
              </a:prstGeom>
              <a:blipFill rotWithShape="1">
                <a:blip r:embed="rId1"/>
                <a:stretch>
                  <a:fillRect b="-553"/>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bldLst>
      <p:bldP spid="31"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5790" y="753110"/>
            <a:ext cx="10981055" cy="535305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情境素材建议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30000"/>
              </a:lnSpc>
              <a:spcBef>
                <a:spcPts val="0"/>
              </a:spcBef>
              <a:spcAft>
                <a:spcPts val="0"/>
              </a:spcAft>
              <a:extLst>
                <a:ext uri="{35155182-B16C-46BC-9424-99874614C6A1}">
                  <wpsdc:indentchars xmlns:wpsdc="http://www.wps.cn/officeDocument/2017/drawingmlCustomData"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金属及其化合物的性质与应用：补铁剂；实验室中硫酸亚铁的保存与使用；印刷电路板的制作；打印机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或复印机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使用的墨粉中铁的氧化物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利用磁性性质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；菠菜中铁元素的检验；钠着火的扑救；</a:t>
            </a:r>
            <a:r>
              <a:rPr lang="zh-CN" altLang="en-US" sz="2400">
                <a:latin typeface="宋体" panose="02010600030101010101" pitchFamily="2" charset="-122"/>
                <a:ea typeface="宋体" panose="02010600030101010101" pitchFamily="2" charset="-122"/>
                <a:cs typeface="宋体" panose="02010600030101010101" pitchFamily="2" charset="-122"/>
              </a:rPr>
              <a:t>钠用作强除水剂。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30000"/>
              </a:lnSpc>
              <a:spcBef>
                <a:spcPts val="0"/>
              </a:spcBef>
              <a:spcAft>
                <a:spcPts val="0"/>
              </a:spcAft>
              <a:extLst>
                <a:ext uri="{35155182-B16C-46BC-9424-99874614C6A1}">
                  <wpsdc:indentchars xmlns:wpsdc="http://www.wps.cn/officeDocument/2017/drawingmlCustomData"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非金属及其化合物的性质与应用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火山喷发中含硫物质的转化；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雷雨发庄稼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；氮的循环与氮的固定；工业合成氨、工业制硫酸</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或硝酸</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；氮肥的生产与合理使用；食品中适量添加二氧化硫的作用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去色、杀菌、抗氧化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；含氯消毒剂及其合理使用；氯气、氨气等泄漏的处理；酸雨的成因与防治；</a:t>
            </a:r>
            <a:r>
              <a:rPr lang="zh-CN" altLang="en-US" sz="2400">
                <a:latin typeface="宋体" panose="02010600030101010101" pitchFamily="2" charset="-122"/>
                <a:ea typeface="宋体" panose="02010600030101010101" pitchFamily="2" charset="-122"/>
                <a:cs typeface="宋体" panose="02010600030101010101" pitchFamily="2" charset="-122"/>
              </a:rPr>
              <a:t>汽车尾气的处理。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30000"/>
              </a:lnSpc>
              <a:spcBef>
                <a:spcPts val="0"/>
              </a:spcBef>
              <a:spcAft>
                <a:spcPts val="0"/>
              </a:spcAft>
              <a:extLst>
                <a:ext uri="{35155182-B16C-46BC-9424-99874614C6A1}">
                  <wpsdc:indentchars xmlns:wpsdc="http://www.wps.cn/officeDocument/2017/drawingmlCustomData"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氧化还原反应和离子反应：电离理论建立的化学史料；氧化还原理论建立的史料；</a:t>
            </a:r>
            <a:r>
              <a:rPr lang="zh-CN" altLang="en-US" sz="2400">
                <a:latin typeface="宋体" panose="02010600030101010101" pitchFamily="2" charset="-122"/>
                <a:ea typeface="宋体" panose="02010600030101010101" pitchFamily="2" charset="-122"/>
                <a:cs typeface="宋体" panose="02010600030101010101" pitchFamily="2" charset="-122"/>
              </a:rPr>
              <a:t>日常生活中的氧化还原反应。</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28625"/>
            <a:ext cx="11028680" cy="645160"/>
          </a:xfrm>
          <a:prstGeom prst="rect">
            <a:avLst/>
          </a:prstGeom>
          <a:noFill/>
        </p:spPr>
        <p:txBody>
          <a:bodyPr wrap="square" rtlCol="0">
            <a:spAutoFit/>
          </a:bodyPr>
          <a:lstStyle/>
          <a:p>
            <a:pPr algn="ct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a:t>
            </a:r>
            <a:r>
              <a:rPr lang="en-US" altLang="zh-CN"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物质结构基础与化学反应规律</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2052320"/>
            <a:ext cx="10963910" cy="43827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3.1 </a:t>
            </a:r>
            <a:r>
              <a:rPr lang="zh-CN" altLang="en-US" sz="2800" b="1">
                <a:latin typeface="宋体" panose="02010600030101010101" pitchFamily="2" charset="-122"/>
                <a:ea typeface="宋体" panose="02010600030101010101" pitchFamily="2" charset="-122"/>
                <a:cs typeface="宋体" panose="02010600030101010101" pitchFamily="2" charset="-122"/>
              </a:rPr>
              <a:t>原子结构与元素周期律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认识原子结构</a:t>
            </a:r>
            <a:r>
              <a:rPr 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元素性质与元素在元素周期表中位置的关系。知道元素、核素的含义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了解原子核外电子的排布。结合有关数据和实验事实认识原子结构、元素性质呈周期性变化的规律，建构元素周期律。知道元素周期表的结构，以第三周期的钠、镁、铝、硅、硫、氯，以及碱金属和卤族元素为例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了解同周期和主族元素性质的递变规律。体会元素周期律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在学习元素化合物知识与科学研究中的重要作用。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1395095"/>
            <a:ext cx="406400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内容要求】</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30250" y="675005"/>
            <a:ext cx="10933430" cy="585279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3.2 </a:t>
            </a:r>
            <a:r>
              <a:rPr lang="zh-CN" altLang="en-US" sz="2800" b="1">
                <a:latin typeface="宋体" panose="02010600030101010101" pitchFamily="2" charset="-122"/>
                <a:ea typeface="宋体" panose="02010600030101010101" pitchFamily="2" charset="-122"/>
                <a:cs typeface="宋体" panose="02010600030101010101" pitchFamily="2" charset="-122"/>
              </a:rPr>
              <a:t>化学键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认识构成物质的微粒之间存在相互作用，结合典型实例认识离子键和共价键的形成，</a:t>
            </a:r>
            <a:r>
              <a:rPr lang="zh-CN" altLang="en-US" sz="2400">
                <a:latin typeface="宋体" panose="02010600030101010101" pitchFamily="2" charset="-122"/>
                <a:ea typeface="宋体" panose="02010600030101010101" pitchFamily="2" charset="-122"/>
                <a:cs typeface="宋体" panose="02010600030101010101" pitchFamily="2" charset="-122"/>
              </a:rPr>
              <a:t>建立化学键概念。知道分子存在一定的空间结构。认识化学键的断裂和形成是化学反应中物质变化的实质及能量变化的主要原因。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3.3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化学反应的限度和快慢</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体会从限度和快慢两个方面去认识和调控化学反应的重要性。了解可逆反应的含义，知道可逆反应在一定条件下能达到化学平衡。知道化学反应平均速率的表示方法，通过实验探究影响化学反应速率的因素。认识化学变化是有条件的，学习运用变量控制方法研究化学反应，了解控制反应条件在生产和科学研究中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2289810"/>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第一部分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课程内容要求</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65480" y="878205"/>
            <a:ext cx="10870565" cy="55568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3.4 </a:t>
            </a:r>
            <a:r>
              <a:rPr lang="zh-CN" altLang="en-US" sz="2800" b="1">
                <a:latin typeface="宋体" panose="02010600030101010101" pitchFamily="2" charset="-122"/>
                <a:ea typeface="宋体" panose="02010600030101010101" pitchFamily="2" charset="-122"/>
                <a:cs typeface="宋体" panose="02010600030101010101" pitchFamily="2" charset="-122"/>
              </a:rPr>
              <a:t>化学反应与能量转化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认识物质具有能量，认识吸热反应与放热反应，了解化学反应体系能量改变与化学键的断裂和形成有关。知道化学反应可以实现化学能与其他能量形式的转化，以原电池为例认识化学能可以转化为电能，</a:t>
            </a:r>
            <a:r>
              <a:rPr lang="zh-CN" altLang="en-US" sz="2400">
                <a:latin typeface="宋体" panose="02010600030101010101" pitchFamily="2" charset="-122"/>
                <a:ea typeface="宋体" panose="02010600030101010101" pitchFamily="2" charset="-122"/>
                <a:cs typeface="宋体" panose="02010600030101010101" pitchFamily="2" charset="-122"/>
              </a:rPr>
              <a:t>从氧化还原反应的角度初步认识原电池的工作原理。体会提高燃料的燃烧效率、开发高能清洁燃料和研制新型电池的重要性。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3.5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学</a:t>
            </a:r>
            <a:r>
              <a:rPr lang="zh-CN" altLang="en-US" sz="2800" b="1">
                <a:uFillTx/>
                <a:latin typeface="宋体" panose="02010600030101010101" pitchFamily="2" charset="-122"/>
                <a:ea typeface="宋体" panose="02010600030101010101" pitchFamily="2" charset="-122"/>
                <a:cs typeface="宋体" panose="02010600030101010101" pitchFamily="2" charset="-122"/>
                <a:sym typeface="+mn-ea"/>
              </a:rPr>
              <a:t>生必做实验</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同周期、同主族元素性质的递变。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化学反应速率的影响因素。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化学能转化成电能。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1960245"/>
            <a:ext cx="10882630" cy="44748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教学策略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教学中应注重运用实验事实、数据等证据素材，帮助学生转变偏差认识。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注重组织学生开展概括关联、比较说明、推论预测、设计论证等活动。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发挥重要知识的功能价值，帮助学生发展认识化学反应的基本角度，形成基本观念。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1326515"/>
            <a:ext cx="1088263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【教学提示</a:t>
            </a:r>
            <a:r>
              <a:rPr lang="zh-CN" altLang="en-US" sz="2800" b="1">
                <a:solidFill>
                  <a:srgbClr val="FF0000"/>
                </a:solidFill>
                <a:latin typeface="黑体" panose="02010609060101010101" charset="-122"/>
                <a:ea typeface="黑体" panose="02010609060101010101" charset="-122"/>
              </a:rPr>
              <a:t>】</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485394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88975" y="582930"/>
            <a:ext cx="10829925" cy="55130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学习活动建议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 </a:t>
            </a:r>
            <a:r>
              <a:rPr lang="zh-CN" altLang="en-US" sz="2400">
                <a:latin typeface="宋体" panose="02010600030101010101" pitchFamily="2" charset="-122"/>
                <a:ea typeface="宋体" panose="02010600030101010101" pitchFamily="2" charset="-122"/>
                <a:cs typeface="宋体" panose="02010600030101010101" pitchFamily="2" charset="-122"/>
              </a:rPr>
              <a:t>实验及探究活动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自主设计制作元素周期表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焰色试验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探究反应的可逆性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几个常见反应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如镁、铝与盐酸反应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碳酸氢铵或碳酸氢钠与醋酸或柠檬酸反应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的热效应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设计制作简易即热饭盒</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用生活中的材料制作简易电池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探究干电池的构成。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调查与交流讨论：讨论第三周期元素金属性、非金属性的递变，讨论碱金属元素、卤族元素性质的递变，借助元素周期律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预测硅、硒、锗、镓等元素的性质；查阅元素周期律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对发现新元素、制造新物质、开发新材料的指导作用，查阅放射性同位素在能源、农业、医疗、考古等方面的应用；讨论化学反应热效应的本质；讨论原电池的工作原理，查阅不同种类电池的特点、性能与用途，调查新型能源的种类、来源与利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485394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88975" y="753110"/>
            <a:ext cx="10829925" cy="53428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情境素材建议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原子结构与元素周期律：元素周期律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的发现史料；用铝与氢氧化钠的反应疏通下水管道；</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稀土资源、核能的开发与利用。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化学键：化学键存在的证据，如水的三态变化与水分解过程中能量变化的比较；利用化学键讨论化学反应能量变化的本质，</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如氢气与氯气、甲烷燃烧等反应中能量的变化。</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反应的限度和快慢：化学反应存在限度的证据，如高炉炼铁、合成氨、氯化铁与碘化钾的反应、氯气与水的反应等；汽车安全气囊的膨胀、食物腐败等生活中与化学反应速率有的现象；催化剂在调控化学反应速率中的作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如燃料电池、工业制硝酸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或硫酸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、合成氨、汽车尾气处理等反应中催化剂的作用。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22985"/>
            <a:ext cx="10626090" cy="4811395"/>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 </a:t>
            </a:r>
            <a:r>
              <a:rPr lang="zh-CN" altLang="en-US" sz="2400">
                <a:latin typeface="宋体" panose="02010600030101010101" pitchFamily="2" charset="-122"/>
                <a:ea typeface="宋体" panose="02010600030101010101" pitchFamily="2" charset="-122"/>
                <a:cs typeface="宋体" panose="02010600030101010101" pitchFamily="2" charset="-122"/>
              </a:rPr>
              <a:t>化学反应与能量转化：能源的合理利用，如天然气、燃油、煤、氢气等燃料的选择与使用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生物质能的获取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如制取沼气、焚烧垃圾等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与使用；化学反应热效应在生产、生活中的应用，如热敷袋与冷敷袋等；</a:t>
            </a:r>
            <a:r>
              <a:rPr lang="zh-CN" altLang="en-US" sz="2400">
                <a:latin typeface="宋体" panose="02010600030101010101" pitchFamily="2" charset="-122"/>
                <a:ea typeface="宋体" panose="02010600030101010101" pitchFamily="2" charset="-122"/>
                <a:cs typeface="宋体" panose="02010600030101010101" pitchFamily="2" charset="-122"/>
              </a:rPr>
              <a:t>电池的历史沿革和发展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如伏打电池的发现、干电池的改进、燃料电池的应用。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080895"/>
            <a:ext cx="10734040" cy="411861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4.1 </a:t>
            </a:r>
            <a:r>
              <a:rPr lang="zh-CN" altLang="en-US" sz="2800" b="1">
                <a:latin typeface="宋体" panose="02010600030101010101" pitchFamily="2" charset="-122"/>
                <a:ea typeface="宋体" panose="02010600030101010101" pitchFamily="2" charset="-122"/>
                <a:cs typeface="宋体" panose="02010600030101010101" pitchFamily="2" charset="-122"/>
              </a:rPr>
              <a:t>有机化合物的结构特点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知道有机化合物分子是有空间结构的，以甲烷、乙烯、乙炔、苯为例认识碳原子的成键特点，</a:t>
            </a:r>
            <a:r>
              <a:rPr lang="zh-CN" altLang="en-US" sz="2400">
                <a:latin typeface="宋体" panose="02010600030101010101" pitchFamily="2" charset="-122"/>
                <a:ea typeface="宋体" panose="02010600030101010101" pitchFamily="2" charset="-122"/>
                <a:cs typeface="宋体" panose="02010600030101010101" pitchFamily="2" charset="-122"/>
              </a:rPr>
              <a:t>以乙烯、乙醇、乙酸、乙酸乙酯为例认识有机化合物中的官能团。知道有机化合物存在同分异构现象。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4.2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典型有机化合物的性质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认识乙烯、乙醇、乙酸的结构及其主要性质与应用；结合典型实例认识官能团与性质的关系，知道氧化、加成、取代、聚合等有机反应类型。知道有机化合物之间在一定条件下是可以转化的。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966470" y="371475"/>
            <a:ext cx="10568305" cy="645160"/>
          </a:xfrm>
          <a:prstGeom prst="rect">
            <a:avLst/>
          </a:prstGeom>
          <a:noFill/>
        </p:spPr>
        <p:txBody>
          <a:bodyPr wrap="square" rtlCol="0">
            <a:spAutoFit/>
          </a:bodyPr>
          <a:p>
            <a:pPr algn="ctr"/>
            <a:r>
              <a:rPr lang="zh-CN" altLang="en-US" sz="3600" b="1" dirty="0">
                <a:solidFill>
                  <a:schemeClr val="accent2">
                    <a:lumMod val="50000"/>
                  </a:schemeClr>
                </a:solidFill>
                <a:latin typeface="微软雅黑" panose="020B0503020204020204" pitchFamily="34" charset="-122"/>
                <a:ea typeface="微软雅黑" panose="020B0503020204020204" pitchFamily="34" charset="-122"/>
              </a:rPr>
              <a:t>主题4  简单的有机化合物及其应用</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84860" y="1445895"/>
            <a:ext cx="10749915"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sym typeface="+mn-ea"/>
              </a:rPr>
              <a:t>   </a:t>
            </a:r>
            <a:r>
              <a:rPr lang="zh-CN" altLang="en-US" sz="2800" b="1">
                <a:solidFill>
                  <a:srgbClr val="FF0000"/>
                </a:solidFill>
                <a:latin typeface="黑体" panose="02010609060101010101" charset="-122"/>
                <a:ea typeface="黑体" panose="02010609060101010101" charset="-122"/>
                <a:sym typeface="+mn-ea"/>
              </a:rPr>
              <a:t>【内容要求】</a:t>
            </a:r>
            <a:endParaRPr lang="zh-CN" altLang="en-US" sz="28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60450"/>
            <a:ext cx="10734040" cy="473710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4.3 </a:t>
            </a:r>
            <a:r>
              <a:rPr lang="zh-CN" altLang="en-US" sz="2800" b="1">
                <a:latin typeface="宋体" panose="02010600030101010101" pitchFamily="2" charset="-122"/>
                <a:ea typeface="宋体" panose="02010600030101010101" pitchFamily="2" charset="-122"/>
                <a:cs typeface="宋体" panose="02010600030101010101" pitchFamily="2" charset="-122"/>
              </a:rPr>
              <a:t>有机化学研究的价值</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知道合成新物质是有机化学研究价值的重要体现。结合实例认识高分子、油脂、糖类、蛋白质等有机化合物在生产、生活中的重要应用。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4.4 学生必做实验</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搭建球棍模型认识有机化合物分子结构的特点。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乙醇、乙酸的主要性质。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01675" y="1472565"/>
            <a:ext cx="10833735" cy="496252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教学策略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以典型简单有机化合物为例，</a:t>
            </a:r>
            <a:r>
              <a:rPr lang="zh-CN" altLang="en-US" sz="2400">
                <a:latin typeface="宋体" panose="02010600030101010101" pitchFamily="2" charset="-122"/>
                <a:ea typeface="宋体" panose="02010600030101010101" pitchFamily="2" charset="-122"/>
                <a:cs typeface="宋体" panose="02010600030101010101" pitchFamily="2" charset="-122"/>
              </a:rPr>
              <a:t>引导学生建立官能团与有机化合物分类的初步认识。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通过模型拼插等活动引导学生认识有机化合物中碳原子的成键特点、价键类型及简单分子的空间结构。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提倡采用观察实验现象、联系生产生活实际、归纳总结等策略对典型的有机化合物的结构、性质及应用进行教学。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20725" y="894080"/>
            <a:ext cx="1075055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【教学提示</a:t>
            </a:r>
            <a:r>
              <a:rPr lang="zh-CN" altLang="en-US" sz="2800" b="1">
                <a:solidFill>
                  <a:srgbClr val="FF0000"/>
                </a:solidFill>
                <a:latin typeface="黑体" panose="02010609060101010101" charset="-122"/>
                <a:ea typeface="黑体" panose="02010609060101010101" charset="-122"/>
              </a:rPr>
              <a:t>】</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92785" y="753745"/>
            <a:ext cx="10748645" cy="568134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学习活动建议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 </a:t>
            </a:r>
            <a:r>
              <a:rPr lang="zh-CN" altLang="en-US" sz="2400">
                <a:latin typeface="宋体" panose="02010600030101010101" pitchFamily="2" charset="-122"/>
                <a:ea typeface="宋体" panose="02010600030101010101" pitchFamily="2" charset="-122"/>
                <a:cs typeface="宋体" panose="02010600030101010101" pitchFamily="2" charset="-122"/>
              </a:rPr>
              <a:t>实验及探究活动：乙烯的化学性质；乙醇中碳、氢元素的检测；固体酒精的制备；乙酸乙酯的制备；淀粉水解产物中葡萄糖的检验；蛋白质的变性、显色实验；吸水性高分子材料与常规材料吸水能力的比较；</a:t>
            </a:r>
            <a:r>
              <a:rPr lang="zh-CN" altLang="en-US" sz="2400">
                <a:latin typeface="宋体" panose="02010600030101010101" pitchFamily="2" charset="-122"/>
                <a:ea typeface="宋体" panose="02010600030101010101" pitchFamily="2" charset="-122"/>
                <a:cs typeface="宋体" panose="02010600030101010101" pitchFamily="2" charset="-122"/>
              </a:rPr>
              <a:t>不同塑料遇热软化的难易程度的比较。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 </a:t>
            </a:r>
            <a:r>
              <a:rPr lang="zh-CN" altLang="en-US" sz="2400">
                <a:latin typeface="宋体" panose="02010600030101010101" pitchFamily="2" charset="-122"/>
                <a:ea typeface="宋体" panose="02010600030101010101" pitchFamily="2" charset="-122"/>
                <a:cs typeface="宋体" panose="02010600030101010101" pitchFamily="2" charset="-122"/>
              </a:rPr>
              <a:t>调查与交流讨论：垃圾焚烧、</a:t>
            </a:r>
            <a:r>
              <a:rPr lang="en-US" altLang="zh-CN" sz="2400">
                <a:latin typeface="宋体" panose="02010600030101010101" pitchFamily="2" charset="-122"/>
                <a:ea typeface="宋体" panose="02010600030101010101" pitchFamily="2" charset="-122"/>
                <a:cs typeface="宋体" panose="02010600030101010101" pitchFamily="2" charset="-122"/>
              </a:rPr>
              <a:t>PX(</a:t>
            </a:r>
            <a:r>
              <a:rPr lang="zh-CN" altLang="en-US" sz="2400">
                <a:latin typeface="宋体" panose="02010600030101010101" pitchFamily="2" charset="-122"/>
                <a:ea typeface="宋体" panose="02010600030101010101" pitchFamily="2" charset="-122"/>
                <a:cs typeface="宋体" panose="02010600030101010101" pitchFamily="2" charset="-122"/>
              </a:rPr>
              <a:t>对二甲苯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事件等社会性议题的讨论；家居建材中的甲醛和苯的检测；可燃冰、页岩气等资源开发利用的讨论；</a:t>
            </a:r>
            <a:r>
              <a:rPr lang="zh-CN" altLang="en-US" sz="2400">
                <a:latin typeface="宋体" panose="02010600030101010101" pitchFamily="2" charset="-122"/>
                <a:ea typeface="宋体" panose="02010600030101010101" pitchFamily="2" charset="-122"/>
                <a:cs typeface="宋体" panose="02010600030101010101" pitchFamily="2" charset="-122"/>
              </a:rPr>
              <a:t>高分子材料的应用与发展。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92785" y="687705"/>
            <a:ext cx="10971530" cy="60509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情境素材建议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原油的分馏、裂化及裂解产品和用途，常见燃油标号的含义；乙烯工业，</a:t>
            </a:r>
            <a:r>
              <a:rPr lang="zh-CN" altLang="en-US" sz="2400">
                <a:latin typeface="宋体" panose="02010600030101010101" pitchFamily="2" charset="-122"/>
                <a:ea typeface="宋体" panose="02010600030101010101" pitchFamily="2" charset="-122"/>
                <a:cs typeface="宋体" panose="02010600030101010101" pitchFamily="2" charset="-122"/>
              </a:rPr>
              <a:t>用于水果催熟的乙烯制剂。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我国酿酒技术与酒文化，工业酒精的制备，不同饮用酒中酒精的浓度，乙醇汽油，固体酒精，酒后驾车的检验，酒精在人体内的转化，乙醇钠在药物合成中的应用；</a:t>
            </a:r>
            <a:r>
              <a:rPr lang="zh-CN" altLang="en-US" sz="2400">
                <a:latin typeface="宋体" panose="02010600030101010101" pitchFamily="2" charset="-122"/>
                <a:ea typeface="宋体" panose="02010600030101010101" pitchFamily="2" charset="-122"/>
                <a:cs typeface="宋体" panose="02010600030101010101" pitchFamily="2" charset="-122"/>
              </a:rPr>
              <a:t>我国酿造技术与食醋文化。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食物中的糖类、油脂、蛋白质在人体内的转化，常见体检指标中的有机化合物；有机合成高分子材料的性能和用途，塑料的分类和合理使用，</a:t>
            </a:r>
            <a:r>
              <a:rPr lang="zh-CN" altLang="en-US" sz="2400">
                <a:latin typeface="宋体" panose="02010600030101010101" pitchFamily="2" charset="-122"/>
                <a:ea typeface="宋体" panose="02010600030101010101" pitchFamily="2" charset="-122"/>
                <a:cs typeface="宋体" panose="02010600030101010101" pitchFamily="2" charset="-122"/>
              </a:rPr>
              <a:t>水立方的外立面膜结构材料</a:t>
            </a:r>
            <a:r>
              <a:rPr lang="en-US" altLang="zh-CN" sz="2400">
                <a:latin typeface="宋体" panose="02010600030101010101" pitchFamily="2" charset="-122"/>
                <a:ea typeface="宋体" panose="02010600030101010101" pitchFamily="2" charset="-122"/>
                <a:cs typeface="宋体" panose="02010600030101010101" pitchFamily="2" charset="-122"/>
              </a:rPr>
              <a:t>—ETFE</a:t>
            </a:r>
            <a:r>
              <a:rPr lang="zh-CN" altLang="en-US" sz="2400">
                <a:latin typeface="宋体" panose="02010600030101010101" pitchFamily="2" charset="-122"/>
                <a:ea typeface="宋体" panose="02010600030101010101" pitchFamily="2" charset="-122"/>
                <a:cs typeface="宋体" panose="02010600030101010101" pitchFamily="2" charset="-122"/>
              </a:rPr>
              <a:t>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乙烯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四氟乙烯共聚物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、塑胶跑道的材料、手机贴膜等。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2862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必修课程</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8960" y="1965325"/>
            <a:ext cx="11094720" cy="3799840"/>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必修课程设置</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个主题，旨在促进全体学生在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宏观辨识与微观探析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变化观念与平衡思想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证据推理与模型认知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科学探究与创新意识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科学态度与社会责任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等化学学科</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核心素养</a:t>
            </a:r>
            <a:r>
              <a:rPr lang="zh-CN" altLang="en-US" sz="2800">
                <a:latin typeface="宋体" panose="02010600030101010101" pitchFamily="2" charset="-122"/>
                <a:ea typeface="宋体" panose="02010600030101010101" pitchFamily="2" charset="-122"/>
                <a:cs typeface="宋体" panose="02010600030101010101" pitchFamily="2" charset="-122"/>
              </a:rPr>
              <a:t>的各个方面都有一定的发展。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28625"/>
            <a:ext cx="10883265" cy="645160"/>
          </a:xfrm>
          <a:prstGeom prst="rect">
            <a:avLst/>
          </a:prstGeom>
          <a:noFill/>
        </p:spPr>
        <p:txBody>
          <a:bodyPr wrap="square" rtlCol="0">
            <a:spAutoFit/>
          </a:bodyPr>
          <a:lstStyle/>
          <a:p>
            <a:pPr algn="ct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a:t>
            </a:r>
            <a:r>
              <a:rPr lang="en-US" altLang="zh-CN"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化学与社会发展</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02310" y="2007870"/>
            <a:ext cx="10816590" cy="43827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5.1 </a:t>
            </a:r>
            <a:r>
              <a:rPr lang="zh-CN" altLang="en-US" sz="2800" b="1">
                <a:latin typeface="宋体" panose="02010600030101010101" pitchFamily="2" charset="-122"/>
                <a:ea typeface="宋体" panose="02010600030101010101" pitchFamily="2" charset="-122"/>
                <a:cs typeface="宋体" panose="02010600030101010101" pitchFamily="2" charset="-122"/>
              </a:rPr>
              <a:t>化学促进可持续发展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认识到化学科学与技术对我国走生产发展、生活富裕、生态良好的文明发展道路将发挥重要作用，树立建设美丽中国、为全球生态安全作出贡献的信念。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结合实例认识化学科学与技术合理使用的重要性。认识化学科学与技术的不断创新和发展是解决人类社会发展中遇到的问题、实现可持续发展的有效途径。结合实例认识化学原理、化工技术对于节能环保、清洁生产、清洁能源等产业发展的重要性。树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绿色化学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的观念，</a:t>
            </a:r>
            <a:r>
              <a:rPr lang="zh-CN" altLang="en-US" sz="2400">
                <a:latin typeface="宋体" panose="02010600030101010101" pitchFamily="2" charset="-122"/>
                <a:ea typeface="宋体" panose="02010600030101010101" pitchFamily="2" charset="-122"/>
                <a:cs typeface="宋体" panose="02010600030101010101" pitchFamily="2" charset="-122"/>
              </a:rPr>
              <a:t>形成资源全面节约、物能循环利用的意识。</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1395095"/>
            <a:ext cx="406400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内容要求】</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753110"/>
            <a:ext cx="10674985" cy="56375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5.2 </a:t>
            </a:r>
            <a:r>
              <a:rPr lang="zh-CN" altLang="en-US" sz="2800" b="1">
                <a:latin typeface="宋体" panose="02010600030101010101" pitchFamily="2" charset="-122"/>
                <a:ea typeface="宋体" panose="02010600030101010101" pitchFamily="2" charset="-122"/>
                <a:cs typeface="宋体" panose="02010600030101010101" pitchFamily="2" charset="-122"/>
              </a:rPr>
              <a:t>化学科学在材料科学、人类健康等方面的重要作用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知道金属材料、无机非金属材料、高分子材料等常见材料类型，</a:t>
            </a:r>
            <a:r>
              <a:rPr lang="zh-CN" altLang="en-US" sz="2400">
                <a:latin typeface="宋体" panose="02010600030101010101" pitchFamily="2" charset="-122"/>
                <a:ea typeface="宋体" panose="02010600030101010101" pitchFamily="2" charset="-122"/>
                <a:cs typeface="宋体" panose="02010600030101010101" pitchFamily="2" charset="-122"/>
              </a:rPr>
              <a:t>结合实例认识材料组成、性能与应用的联系。体会化学科学发展对于药物合成的重要意义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初步建立依据物质性质分析健康问题的意识。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5.3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化学在自然资源和能源综合利用方面的重要价值</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结合合成氨、工业制硫酸、石油化工等实例了解化学在生产中的具体应用，认识化学工业在国民经济发展中的重要地位。以海水、金属矿物、煤、石油等的开发利用为例，了解依据物质性质及其变化综合利用资源和能源的方法。认识化学对于构建清洁低碳、安全高效的能源体系所能发挥的作用，体会化学对促进人与自然和谐相处的意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10565" y="687705"/>
            <a:ext cx="10807700" cy="55232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5.4 </a:t>
            </a:r>
            <a:r>
              <a:rPr lang="zh-CN" altLang="en-US" sz="2800" b="1">
                <a:latin typeface="宋体" panose="02010600030101010101" pitchFamily="2" charset="-122"/>
                <a:ea typeface="宋体" panose="02010600030101010101" pitchFamily="2" charset="-122"/>
                <a:cs typeface="宋体" panose="02010600030101010101" pitchFamily="2" charset="-122"/>
              </a:rPr>
              <a:t>化学在环境保护中的作用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物质及其变化对环境的影响，依据物质的性质及其变化认识环境污染的成因、主要危害及其防治措施，以酸雨的防治和废水处理为例，体会化学对环境保护的作用。了解关于污染防治、环境治理的相关国策、法规，</a:t>
            </a:r>
            <a:r>
              <a:rPr lang="zh-CN" altLang="en-US" sz="2400">
                <a:latin typeface="宋体" panose="02010600030101010101" pitchFamily="2" charset="-122"/>
                <a:ea typeface="宋体" panose="02010600030101010101" pitchFamily="2" charset="-122"/>
                <a:cs typeface="宋体" panose="02010600030101010101" pitchFamily="2" charset="-122"/>
              </a:rPr>
              <a:t>强化公众共同参与环境治理的责任。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5.</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化学应用的安全与规则意识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认识经济发展与环境保护等的关系。树立自觉遵守国家关于化学品应用、化工生产、环境保护、食品与药品安全等方面的法律法规的意识。</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10565" y="2052320"/>
            <a:ext cx="10807700" cy="43827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教学策略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精选教学素材和应用案例，</a:t>
            </a:r>
            <a:r>
              <a:rPr lang="zh-CN" altLang="en-US" sz="2400">
                <a:latin typeface="宋体" panose="02010600030101010101" pitchFamily="2" charset="-122"/>
                <a:ea typeface="宋体" panose="02010600030101010101" pitchFamily="2" charset="-122"/>
                <a:cs typeface="宋体" panose="02010600030101010101" pitchFamily="2" charset="-122"/>
              </a:rPr>
              <a:t>促进学生赞赏化学、体会化学科学对人类文明和社会发展的促进作用。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加强物质组成、结构、性质等化学视角与真实情境素材之间的联系，</a:t>
            </a:r>
            <a:r>
              <a:rPr lang="zh-CN" altLang="en-US" sz="2400">
                <a:latin typeface="宋体" panose="02010600030101010101" pitchFamily="2" charset="-122"/>
                <a:ea typeface="宋体" panose="02010600030101010101" pitchFamily="2" charset="-122"/>
                <a:cs typeface="宋体" panose="02010600030101010101" pitchFamily="2" charset="-122"/>
              </a:rPr>
              <a:t>引导学生从化学的视角看待和解决实际问题。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通过讨论与化学密切相关的有争议的社会性议题，促进学生辩证地看待问题，</a:t>
            </a:r>
            <a:r>
              <a:rPr lang="zh-CN" altLang="en-US" sz="2400">
                <a:latin typeface="宋体" panose="02010600030101010101" pitchFamily="2" charset="-122"/>
                <a:ea typeface="宋体" panose="02010600030101010101" pitchFamily="2" charset="-122"/>
                <a:cs typeface="宋体" panose="02010600030101010101" pitchFamily="2" charset="-122"/>
              </a:rPr>
              <a:t>培养学生参与社会决策的意识。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开展多样化的实践活动，</a:t>
            </a:r>
            <a:r>
              <a:rPr lang="zh-CN" altLang="en-US" sz="2400">
                <a:latin typeface="宋体" panose="02010600030101010101" pitchFamily="2" charset="-122"/>
                <a:ea typeface="宋体" panose="02010600030101010101" pitchFamily="2" charset="-122"/>
                <a:cs typeface="宋体" panose="02010600030101010101" pitchFamily="2" charset="-122"/>
              </a:rPr>
              <a:t>促进学生实现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知、情、意、行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的统一。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1395095"/>
            <a:ext cx="406400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【教学提示</a:t>
            </a:r>
            <a:r>
              <a:rPr lang="zh-CN" altLang="en-US" sz="2800" b="1">
                <a:solidFill>
                  <a:srgbClr val="FF0000"/>
                </a:solidFill>
                <a:latin typeface="黑体" panose="02010609060101010101" charset="-122"/>
                <a:ea typeface="黑体" panose="02010609060101010101" charset="-122"/>
              </a:rPr>
              <a:t>】</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5005" y="650875"/>
            <a:ext cx="10915650" cy="57842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学习活动建议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实验及探究活动：实验室模拟海水提溴、镁；实验室模拟金属的冶炼；测定空气中二氧化硫等污染物的含量；补铁剂、抗酸性胃药中有效成分的检验；</a:t>
            </a:r>
            <a:r>
              <a:rPr lang="zh-CN" altLang="en-US" sz="2400">
                <a:latin typeface="宋体" panose="02010600030101010101" pitchFamily="2" charset="-122"/>
                <a:ea typeface="宋体" panose="02010600030101010101" pitchFamily="2" charset="-122"/>
                <a:cs typeface="宋体" panose="02010600030101010101" pitchFamily="2" charset="-122"/>
              </a:rPr>
              <a:t>不同水果中维生素</a:t>
            </a:r>
            <a:r>
              <a:rPr lang="en-US" altLang="zh-CN" sz="2400">
                <a:latin typeface="宋体" panose="02010600030101010101" pitchFamily="2" charset="-122"/>
                <a:ea typeface="宋体" panose="02010600030101010101" pitchFamily="2" charset="-122"/>
                <a:cs typeface="宋体" panose="02010600030101010101" pitchFamily="2" charset="-122"/>
              </a:rPr>
              <a:t>C</a:t>
            </a:r>
            <a:r>
              <a:rPr lang="zh-CN" altLang="en-US" sz="2400">
                <a:latin typeface="宋体" panose="02010600030101010101" pitchFamily="2" charset="-122"/>
                <a:ea typeface="宋体" panose="02010600030101010101" pitchFamily="2" charset="-122"/>
                <a:cs typeface="宋体" panose="02010600030101010101" pitchFamily="2" charset="-122"/>
              </a:rPr>
              <a:t>含量的比较。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调查与交流讨论：讨论合成氨、药物合成、合成材料、环境保护等对提高人类生活质量的影响；查阅国家关于安全生产、环境保护、食品安全、药物开发等方面的法律法规；查阅海水资源及其利用的相关资料；调查空气污染及污染来源，以及处理方案；调查水处理技术的发展；查阅国家在实施大气污染和水污染防治、土壤污染管控和修复行动中的重要举措；查阅符合</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绿色化学</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理念的化工生产案例；讨论食品添加剂的使用，评论与食品安全有关的重大社会事件；结合本主题的学习，制作一期相关内容的展板，或举办一次专题报告会。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0075" y="753110"/>
            <a:ext cx="10863580" cy="58534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情景素材建议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与化学有关的职业及其与化学科学领域的关系。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中外历史上的化学成就：合成氨、人工合成尿素、人工合成结晶牛胰岛素、提取青蒿素，</a:t>
            </a:r>
            <a:r>
              <a:rPr lang="zh-CN" altLang="en-US" sz="2400">
                <a:latin typeface="宋体" panose="02010600030101010101" pitchFamily="2" charset="-122"/>
                <a:ea typeface="宋体" panose="02010600030101010101" pitchFamily="2" charset="-122"/>
                <a:cs typeface="宋体" panose="02010600030101010101" pitchFamily="2" charset="-122"/>
              </a:rPr>
              <a:t>以及中国近</a:t>
            </a:r>
            <a:r>
              <a:rPr lang="en-US" altLang="zh-CN" sz="2400">
                <a:latin typeface="宋体" panose="02010600030101010101" pitchFamily="2" charset="-122"/>
                <a:ea typeface="宋体" panose="02010600030101010101" pitchFamily="2" charset="-122"/>
                <a:cs typeface="宋体" panose="02010600030101010101" pitchFamily="2" charset="-122"/>
              </a:rPr>
              <a:t>30</a:t>
            </a:r>
            <a:r>
              <a:rPr lang="zh-CN" altLang="en-US" sz="2400">
                <a:latin typeface="宋体" panose="02010600030101010101" pitchFamily="2" charset="-122"/>
                <a:ea typeface="宋体" panose="02010600030101010101" pitchFamily="2" charset="-122"/>
                <a:cs typeface="宋体" panose="02010600030101010101" pitchFamily="2" charset="-122"/>
              </a:rPr>
              <a:t>年化学科学与技术及其应用的重要成果。</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化学与材料开发：陶瓷、水泥、玻璃、光导纤维和单晶硅等无机非金属材料；功能高分子材料在医疗、航空航天等领域的应用；保水材料在沙漠治理中的应用；</a:t>
            </a:r>
            <a:r>
              <a:rPr lang="zh-CN" altLang="en-US" sz="2400">
                <a:latin typeface="宋体" panose="02010600030101010101" pitchFamily="2" charset="-122"/>
                <a:ea typeface="宋体" panose="02010600030101010101" pitchFamily="2" charset="-122"/>
                <a:cs typeface="宋体" panose="02010600030101010101" pitchFamily="2" charset="-122"/>
              </a:rPr>
              <a:t>碳材料和纳米材料及其应用。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资源开发与能源利用：硫铁矿、煤等资源与能源的开发利用；从沙子到单晶硅；海水淡化；太阳能分解水制氢气</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如使用二氧化钛催化剂</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；燃料电池；化学在光伏产业中的应用；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循环经济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工业生态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的实施案例。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1830" y="1076325"/>
            <a:ext cx="10863580" cy="5358765"/>
          </a:xfrm>
          <a:prstGeom prst="rect">
            <a:avLst/>
          </a:prstGeom>
          <a:noFill/>
        </p:spPr>
        <p:txBody>
          <a:bodyPr wrap="square" rtlCol="0">
            <a:noAutofit/>
          </a:bodyPr>
          <a:p>
            <a:pPr indent="5289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环境问题与处理：雾霾的主要成分与来源，汽车尾气与雾霾的关系；大气中的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VOC(</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挥发性有机化合物</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的成分与来源；煤和石油的脱硝脱硫，烟囱排放中污染物的吸收；采矿和金属提炼的环境代价；水体富营养化、</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COD(</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化学需氧量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或</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BOD(</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生化需氧量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的测定；垃圾及废弃物的分类、回收处理与循环利用；可降解塑料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如聚乳酸</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bldLst>
      <p:bldP spid="3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化学</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635635" y="428625"/>
            <a:ext cx="10882630" cy="645160"/>
          </a:xfrm>
          <a:prstGeom prst="rect">
            <a:avLst/>
          </a:prstGeom>
          <a:noFill/>
        </p:spPr>
        <p:txBody>
          <a:bodyPr wrap="square" rtlCol="0">
            <a:spAutoFit/>
          </a:bodyPr>
          <a:lstStyle/>
          <a:p>
            <a:pPr algn="ct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主题</a:t>
            </a:r>
            <a:r>
              <a:rPr lang="en-US" altLang="zh-CN"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化学科学与实验探究</a:t>
            </a:r>
            <a:endParaRPr lang="zh-CN" altLang="en-US" sz="36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6270" y="2052320"/>
            <a:ext cx="10882630" cy="43827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1.1 </a:t>
            </a:r>
            <a:r>
              <a:rPr lang="zh-CN" altLang="en-US" sz="2800" b="1">
                <a:latin typeface="宋体" panose="02010600030101010101" pitchFamily="2" charset="-122"/>
                <a:ea typeface="宋体" panose="02010600030101010101" pitchFamily="2" charset="-122"/>
                <a:cs typeface="宋体" panose="02010600030101010101" pitchFamily="2" charset="-122"/>
              </a:rPr>
              <a:t>化学科学的主要特征</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认识化学是在原子、分子水平上研究物质的组成、结构、性质、转化及其应用的一门基础学科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其特征是认识物质和创造物质；了解化学科学的发展历程及其趋势。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认识化学科学研究需要实证与推理，注重宏观与微观的联系；了解实验、假说、模型、比较、分类等方法在化学科学研究中的运用。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了解物质的量及其相关物理量的含义和应用，体会定量研究对化学科学的重要作用。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28295" y="1506220"/>
            <a:ext cx="10881995"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内容要求】</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758825"/>
            <a:ext cx="10805160" cy="567626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1.2 </a:t>
            </a:r>
            <a:r>
              <a:rPr lang="zh-CN" altLang="en-US" sz="2800" b="1">
                <a:latin typeface="宋体" panose="02010600030101010101" pitchFamily="2" charset="-122"/>
                <a:ea typeface="宋体" panose="02010600030101010101" pitchFamily="2" charset="-122"/>
                <a:cs typeface="宋体" panose="02010600030101010101" pitchFamily="2" charset="-122"/>
              </a:rPr>
              <a:t>科学探究过程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认识科学探究是进行科学解释和发现、创造和应用的科学实践活动。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了解科学探究过程包括提出问题和假设、设计方案、实施实验、获取证据、分析解释或建构模型、形成结论及交流评价等核心要素。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理解从问题和假设出发确定研究目的、依据研究目的设计方案、基于证据进行分析和推理等对于科学探究的重要性。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5635" y="786130"/>
            <a:ext cx="10883265" cy="564896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1.3 </a:t>
            </a:r>
            <a:r>
              <a:rPr lang="zh-CN" altLang="en-US" sz="2800" b="1">
                <a:latin typeface="宋体" panose="02010600030101010101" pitchFamily="2" charset="-122"/>
                <a:ea typeface="宋体" panose="02010600030101010101" pitchFamily="2" charset="-122"/>
                <a:cs typeface="宋体" panose="02010600030101010101" pitchFamily="2" charset="-122"/>
              </a:rPr>
              <a:t>化学实验</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认识化学实验是研究和学习物质及其变化的基本方法，是科学探究的一种重要途径。初步学会物质检验、分离、提纯和溶液配制等化学实验基础知识和基本技能。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学习研究物质性质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探究反应规律，进行物质分离、检验和制备等不同类型化学实验及探究活动的核心思路与基本方法。体会实验条件控制对完成科学实验及探究活动的作用。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46430" y="773430"/>
            <a:ext cx="10899140" cy="568261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1.4 </a:t>
            </a:r>
            <a:r>
              <a:rPr lang="zh-CN" altLang="en-US" sz="2800" b="1">
                <a:latin typeface="宋体" panose="02010600030101010101" pitchFamily="2" charset="-122"/>
                <a:ea typeface="宋体" panose="02010600030101010101" pitchFamily="2" charset="-122"/>
                <a:cs typeface="宋体" panose="02010600030101010101" pitchFamily="2" charset="-122"/>
              </a:rPr>
              <a:t>科学态度与安全意识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发展对化学实验探究活动的好奇心和兴趣，养成注重实证、严谨求实的科学态度，增强合作探究意识，形成独立思考、敢于质疑和勇于创新的精神。</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树立安全意识和环保意识。熟悉化学品安全使用标识，知道常见废弃物的处理方法，知道实验室突发事件的应对措施，形成良好的实验工作习惯。</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1.5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学生必做实验</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配制一定物质的量浓度的溶液。</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完成各主题的必做实验</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见各个主题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970405"/>
            <a:ext cx="10815320" cy="32880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教学策略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整体规划实验及探究教学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发挥典型实验探究活动的作用。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选取真实的、有意义的、引发学生兴趣的探究问题。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改变在实验中注重动手但缺少思考的现状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强调高级思维过程。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68960" y="1348105"/>
            <a:ext cx="10882630" cy="521970"/>
          </a:xfrm>
          <a:prstGeom prst="rect">
            <a:avLst/>
          </a:prstGeom>
          <a:noFill/>
        </p:spPr>
        <p:txBody>
          <a:bodyPr wrap="square" rtlCol="0">
            <a:spAutoFit/>
          </a:bodyPr>
          <a:p>
            <a:r>
              <a:rPr lang="en-US" altLang="zh-CN" sz="2800" b="1">
                <a:solidFill>
                  <a:srgbClr val="FF0000"/>
                </a:solidFill>
                <a:latin typeface="黑体" panose="02010609060101010101" charset="-122"/>
                <a:ea typeface="黑体" panose="02010609060101010101" charset="-122"/>
              </a:rPr>
              <a:t>   </a:t>
            </a:r>
            <a:r>
              <a:rPr lang="zh-CN" altLang="en-US" sz="2800" b="1">
                <a:solidFill>
                  <a:srgbClr val="FF0000"/>
                </a:solidFill>
                <a:latin typeface="黑体" panose="02010609060101010101" charset="-122"/>
                <a:ea typeface="黑体" panose="02010609060101010101" charset="-122"/>
              </a:rPr>
              <a:t>【教学提示</a:t>
            </a:r>
            <a:r>
              <a:rPr lang="zh-CN" altLang="en-US" sz="2800" b="1">
                <a:solidFill>
                  <a:srgbClr val="FF0000"/>
                </a:solidFill>
                <a:latin typeface="黑体" panose="02010609060101010101" charset="-122"/>
                <a:ea typeface="黑体" panose="02010609060101010101" charset="-122"/>
              </a:rPr>
              <a:t>】</a:t>
            </a:r>
            <a:endParaRPr lang="zh-CN" altLang="en-US" sz="28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6910" y="1024890"/>
            <a:ext cx="10841990" cy="48075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学习活动建议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实验及探究活动：配制一定物质的量浓度的溶液；常见气体的实验室制取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如氨气、氯气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；硫酸亚铁的制备；化工生产模拟实验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如制硫酸、制硝酸</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物质成分的检验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如补铁剂中的铁元素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528955"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调查与交流讨论：查阅化学发展中重大事件的有关资料，并交流讨论；举办小小化学家论坛，分享青少年科技创新成果等；结合实例讨论遵守实验安全规则的重要性，</a:t>
            </a:r>
            <a:r>
              <a:rPr lang="zh-CN" altLang="en-US" sz="2400">
                <a:latin typeface="宋体" panose="02010600030101010101" pitchFamily="2" charset="-122"/>
                <a:ea typeface="宋体" panose="02010600030101010101" pitchFamily="2" charset="-122"/>
                <a:cs typeface="宋体" panose="02010600030101010101" pitchFamily="2" charset="-122"/>
              </a:rPr>
              <a:t>讨论和演练实验室里突发安全事件的应对措施。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7271</Words>
  <Application>WPS 演示</Application>
  <PresentationFormat>宽屏</PresentationFormat>
  <Paragraphs>235</Paragraphs>
  <Slides>38</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38</vt:i4>
      </vt:variant>
    </vt:vector>
  </HeadingPairs>
  <TitlesOfParts>
    <vt:vector size="57" baseType="lpstr">
      <vt:lpstr>Arial</vt:lpstr>
      <vt:lpstr>宋体</vt:lpstr>
      <vt:lpstr>Wingdings</vt:lpstr>
      <vt:lpstr>微软雅黑</vt:lpstr>
      <vt:lpstr>方正粗黑宋简体</vt:lpstr>
      <vt:lpstr>黑体</vt:lpstr>
      <vt:lpstr>Arial Unicode MS</vt:lpstr>
      <vt:lpstr>等线</vt:lpstr>
      <vt:lpstr>Cambria Math</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WPS_1758008074</cp:lastModifiedBy>
  <cp:revision>73</cp:revision>
  <dcterms:created xsi:type="dcterms:W3CDTF">2020-06-07T04:28:00Z</dcterms:created>
  <dcterms:modified xsi:type="dcterms:W3CDTF">2026-03-18T01:02:45Z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KSOTemplateUUID">
    <vt:lpwstr>v1.0_mb_Qt8qMb90gXcOVg455GySpw==</vt:lpwstr>
  </property>
  <property fmtid="{D5CDD505-2E9C-101B-9397-08002B2CF9AE}" pid="4" name="ICV">
    <vt:lpwstr>47CC327EE74447BBBA83F797DF833337_12</vt:lpwstr>
  </property>
</Properties>
</file>